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73" r:id="rId8"/>
    <p:sldId id="271" r:id="rId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7122"/>
    <a:srgbClr val="C1BA9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616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80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3A2F9-8A4A-4FF4-BF49-205CF5A1F336}" type="datetimeFigureOut">
              <a:rPr lang="es-MX" smtClean="0"/>
              <a:pPr/>
              <a:t>12/07/2012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1FC1-0CF9-47F2-9846-236BE31BE00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5FB0-C18E-4D71-A5A3-FFB27F6CC3E8}" type="datetime1">
              <a:rPr lang="es-ES" smtClean="0"/>
              <a:pPr/>
              <a:t>12/07/2012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FAF-5BFF-6141-9A4F-E559287F62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6230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AEFF-3B5D-495A-938F-E7A2F81A644E}" type="datetime1">
              <a:rPr lang="es-ES" smtClean="0"/>
              <a:pPr/>
              <a:t>12/07/2012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FAF-5BFF-6141-9A4F-E559287F62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09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EAF-8742-419E-B8A0-3264935DFE02}" type="datetime1">
              <a:rPr lang="es-ES" smtClean="0"/>
              <a:pPr/>
              <a:t>12/07/2012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FAF-5BFF-6141-9A4F-E559287F62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2985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3A1B-04CD-4C7D-9B6B-4C5AA61C781C}" type="datetime1">
              <a:rPr lang="es-ES" smtClean="0"/>
              <a:pPr/>
              <a:t>12/07/2012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FAF-5BFF-6141-9A4F-E559287F62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3032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5FDB-4E15-4450-88E7-F34A5FD2C487}" type="datetime1">
              <a:rPr lang="es-ES" smtClean="0"/>
              <a:pPr/>
              <a:t>12/07/2012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FAF-5BFF-6141-9A4F-E559287F62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8845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B00E-9C39-4CF2-A797-80BF1A85A994}" type="datetime1">
              <a:rPr lang="es-ES" smtClean="0"/>
              <a:pPr/>
              <a:t>12/07/2012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FAF-5BFF-6141-9A4F-E559287F62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3071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05BB-B9F8-4BF0-BA9D-F3AD88066414}" type="datetime1">
              <a:rPr lang="es-ES" smtClean="0"/>
              <a:pPr/>
              <a:t>12/07/2012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FAF-5BFF-6141-9A4F-E559287F62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1439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B331-71A9-4E75-A008-7F5714C43C7E}" type="datetime1">
              <a:rPr lang="es-ES" smtClean="0"/>
              <a:pPr/>
              <a:t>12/07/2012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FAF-5BFF-6141-9A4F-E559287F62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3765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BBFE-14D1-4650-A942-B3789E527D48}" type="datetime1">
              <a:rPr lang="es-ES" smtClean="0"/>
              <a:pPr/>
              <a:t>12/07/2012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FAF-5BFF-6141-9A4F-E559287F62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7247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8B62-5AAA-4B66-8CAB-E7DD2B33E872}" type="datetime1">
              <a:rPr lang="es-ES" smtClean="0"/>
              <a:pPr/>
              <a:t>12/07/2012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FAF-5BFF-6141-9A4F-E559287F62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7527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445D-74F5-4FFD-96DE-A2F7F6CCAC8D}" type="datetime1">
              <a:rPr lang="es-ES" smtClean="0"/>
              <a:pPr/>
              <a:t>12/07/2012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FAF-5BFF-6141-9A4F-E559287F62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6288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B0048-EBCB-4C5A-985C-2074C8D316E6}" type="datetime1">
              <a:rPr lang="es-ES" smtClean="0"/>
              <a:pPr/>
              <a:t>12/07/2012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10FAF-5BFF-6141-9A4F-E559287F62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2087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emf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409"/>
          <a:stretch/>
        </p:blipFill>
        <p:spPr>
          <a:xfrm>
            <a:off x="3039144" y="4676064"/>
            <a:ext cx="1835696" cy="2191564"/>
          </a:xfrm>
          <a:prstGeom prst="rect">
            <a:avLst/>
          </a:prstGeom>
        </p:spPr>
      </p:pic>
      <p:pic>
        <p:nvPicPr>
          <p:cNvPr id="10" name="Imagen 9" descr="Cumbre_tajin_Indigenas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08" y="4685831"/>
            <a:ext cx="3272692" cy="2181795"/>
          </a:xfrm>
          <a:prstGeom prst="rect">
            <a:avLst/>
          </a:prstGeom>
        </p:spPr>
      </p:pic>
      <p:pic>
        <p:nvPicPr>
          <p:cNvPr id="11" name="Imagen 10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08" y="-1"/>
            <a:ext cx="3272692" cy="2343743"/>
          </a:xfrm>
          <a:prstGeom prst="rect">
            <a:avLst/>
          </a:prstGeom>
        </p:spPr>
      </p:pic>
      <p:pic>
        <p:nvPicPr>
          <p:cNvPr id="17" name="Imagen 16" descr="_FFF259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7" y="2240163"/>
            <a:ext cx="3536462" cy="2456027"/>
          </a:xfrm>
          <a:prstGeom prst="rect">
            <a:avLst/>
          </a:prstGeom>
        </p:spPr>
      </p:pic>
      <p:pic>
        <p:nvPicPr>
          <p:cNvPr id="18" name="Imagen 17" descr="Nichos-1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9" y="-1"/>
            <a:ext cx="3586284" cy="2343743"/>
          </a:xfrm>
          <a:prstGeom prst="rect">
            <a:avLst/>
          </a:prstGeom>
        </p:spPr>
      </p:pic>
      <p:pic>
        <p:nvPicPr>
          <p:cNvPr id="23" name="Imagen 22" descr="_FFF7668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4" t="763" r="38820" b="16191"/>
          <a:stretch/>
        </p:blipFill>
        <p:spPr>
          <a:xfrm>
            <a:off x="-1" y="4676062"/>
            <a:ext cx="2354847" cy="219156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0121" y="-1"/>
            <a:ext cx="1461187" cy="234374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4840" y="4676063"/>
            <a:ext cx="996468" cy="219156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898769" cy="234374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8771" y="4676062"/>
            <a:ext cx="690373" cy="2191566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1407" y="2652803"/>
            <a:ext cx="1928829" cy="1599349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755" y="3192592"/>
            <a:ext cx="647700" cy="8001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6447" y="3222595"/>
            <a:ext cx="1168400" cy="800100"/>
          </a:xfrm>
          <a:prstGeom prst="rect">
            <a:avLst/>
          </a:prstGeom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FAF-5BFF-6141-9A4F-E559287F62FD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369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0161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09" y="6076458"/>
            <a:ext cx="745310" cy="6179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308" y="6506378"/>
            <a:ext cx="7463692" cy="457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984355" y="211271"/>
            <a:ext cx="6829444" cy="857256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 o n t e n i d o</a:t>
            </a:r>
            <a:endParaRPr lang="es-MX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894181" y="2359003"/>
            <a:ext cx="5567433" cy="540000"/>
          </a:xfrm>
          <a:noFill/>
          <a:ln>
            <a:solidFill>
              <a:srgbClr val="88712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514350" indent="-514350">
              <a:buAutoNum type="arabicPeriod"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Antecedentes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894181" y="3355081"/>
            <a:ext cx="5567433" cy="540000"/>
          </a:xfrm>
          <a:prstGeom prst="rect">
            <a:avLst/>
          </a:prstGeom>
          <a:noFill/>
          <a:ln>
            <a:solidFill>
              <a:srgbClr val="88712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ct val="20000"/>
              </a:spcBef>
            </a:pPr>
            <a:r>
              <a:rPr lang="es-MX" sz="2800" b="1" dirty="0">
                <a:latin typeface="Arial" pitchFamily="34" charset="0"/>
                <a:cs typeface="Arial" pitchFamily="34" charset="0"/>
              </a:rPr>
              <a:t>2. 	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Estructura y contenido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894181" y="4345384"/>
            <a:ext cx="5567433" cy="540000"/>
          </a:xfrm>
          <a:prstGeom prst="rect">
            <a:avLst/>
          </a:prstGeom>
          <a:noFill/>
          <a:ln>
            <a:solidFill>
              <a:srgbClr val="88712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14350" indent="-514350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3. 	Programa de trabajo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n 1" descr="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85" y="2008262"/>
            <a:ext cx="2141741" cy="32126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95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732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1639364" y="109179"/>
            <a:ext cx="5567433" cy="6480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s-MX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Antecedentes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57596" y="594722"/>
            <a:ext cx="8643998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MX" b="1" dirty="0" smtClean="0">
                <a:latin typeface="Arial" pitchFamily="34" charset="0"/>
                <a:ea typeface="KaiTi" pitchFamily="49" charset="-122"/>
                <a:cs typeface="Arial" pitchFamily="34" charset="0"/>
              </a:rPr>
              <a:t>a) Amplia consulta</a:t>
            </a:r>
          </a:p>
          <a:p>
            <a:pPr marL="273050" indent="-273050" algn="just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s-MX" sz="1600" dirty="0" smtClean="0">
                <a:latin typeface="Arial" pitchFamily="34" charset="0"/>
                <a:ea typeface="KaiTi" pitchFamily="49" charset="-122"/>
                <a:cs typeface="Arial" pitchFamily="34" charset="0"/>
              </a:rPr>
              <a:t>El documento es </a:t>
            </a:r>
            <a:r>
              <a:rPr lang="es-MX" sz="1600" dirty="0">
                <a:latin typeface="Arial" pitchFamily="34" charset="0"/>
                <a:ea typeface="KaiTi" pitchFamily="49" charset="-122"/>
                <a:cs typeface="Arial" pitchFamily="34" charset="0"/>
              </a:rPr>
              <a:t>el resultado de una amplia </a:t>
            </a:r>
            <a:r>
              <a:rPr lang="es-MX" sz="1600" dirty="0" smtClean="0">
                <a:latin typeface="Arial" pitchFamily="34" charset="0"/>
                <a:ea typeface="KaiTi" pitchFamily="49" charset="-122"/>
                <a:cs typeface="Arial" pitchFamily="34" charset="0"/>
              </a:rPr>
              <a:t>consulta, tanto entre las entidades federativas como entre expertos, que se dio a partir de la aprobación de la creación de la Comisión en la </a:t>
            </a:r>
            <a:r>
              <a:rPr lang="es-MX" sz="1600" dirty="0">
                <a:solidFill>
                  <a:srgbClr val="000000"/>
                </a:solidFill>
                <a:latin typeface="Arial"/>
              </a:rPr>
              <a:t>XLI Reunión Plenaria de </a:t>
            </a:r>
            <a:r>
              <a:rPr lang="es-MX" sz="1600" dirty="0" smtClean="0">
                <a:solidFill>
                  <a:srgbClr val="000000"/>
                </a:solidFill>
                <a:latin typeface="Arial"/>
              </a:rPr>
              <a:t>Gobernadores de Monterrey, </a:t>
            </a:r>
            <a:r>
              <a:rPr lang="es-MX" sz="1600" dirty="0">
                <a:solidFill>
                  <a:srgbClr val="000000"/>
                </a:solidFill>
                <a:latin typeface="Arial"/>
              </a:rPr>
              <a:t>Nuevo </a:t>
            </a:r>
            <a:r>
              <a:rPr lang="es-MX" sz="1600" dirty="0" smtClean="0">
                <a:solidFill>
                  <a:srgbClr val="000000"/>
                </a:solidFill>
                <a:latin typeface="Arial"/>
              </a:rPr>
              <a:t>León</a:t>
            </a:r>
            <a:r>
              <a:rPr lang="es-MX" sz="1600" dirty="0" smtClean="0">
                <a:solidFill>
                  <a:srgbClr val="000000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, </a:t>
            </a:r>
            <a:r>
              <a:rPr lang="es-MX" sz="1600" dirty="0" smtClean="0">
                <a:solidFill>
                  <a:srgbClr val="000000"/>
                </a:solidFill>
                <a:latin typeface="Arial"/>
              </a:rPr>
              <a:t>el 27 de mayo de 2011. </a:t>
            </a:r>
            <a:endParaRPr lang="es-MX" sz="1600" dirty="0">
              <a:latin typeface="Arial" pitchFamily="34" charset="0"/>
              <a:ea typeface="KaiTi" pitchFamily="49" charset="-122"/>
              <a:cs typeface="Arial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409433" y="2074465"/>
          <a:ext cx="8464864" cy="4557076"/>
        </p:xfrm>
        <a:graphic>
          <a:graphicData uri="http://schemas.openxmlformats.org/drawingml/2006/table">
            <a:tbl>
              <a:tblPr/>
              <a:tblGrid>
                <a:gridCol w="3957851"/>
                <a:gridCol w="1951629"/>
                <a:gridCol w="1323833"/>
                <a:gridCol w="1231551"/>
              </a:tblGrid>
              <a:tr h="450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Actividad 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Lugar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Núm. de </a:t>
                      </a:r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estados participantes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Fecha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48A54"/>
                    </a:solidFill>
                  </a:tcPr>
                </a:tc>
              </a:tr>
              <a:tr h="5570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  Aprobación de la Creación de la Comisión de Desarrollo Social y Pueblos Indígenas en la XLI Reunión Plenaria de Gobernadores</a:t>
                      </a:r>
                    </a:p>
                  </a:txBody>
                  <a:tcPr marL="98795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Monterrey, Nuevo León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 gobernadores y  7 representantes de gobernadores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 de mayo de 2011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71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  Reunión de trabajo con los enlaces estatales para construir la Agenda Básica de la Comisión</a:t>
                      </a:r>
                    </a:p>
                  </a:txBody>
                  <a:tcPr marL="98795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Secretaría Técnica de la CONAGO, WTC, Ciudad de México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 de enero de 2012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70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  Presentación  y retroalimentación de la Agenda Básica ante los enlaces estatales, así como del Programa de Instalación de la Comisión a llevarse a cabo el 20 de marzo de 2012 </a:t>
                      </a:r>
                    </a:p>
                  </a:txBody>
                  <a:tcPr marL="98795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Secretaría Técnica de la CONAGO, WTC, Ciudad de México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de marzo de 2012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70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  Panel de 14 expertos, participación de los enlaces estatales ante la Comisión e instalación de la Comisión de Desarrollo Social y Pueblos Indígenas</a:t>
                      </a:r>
                    </a:p>
                  </a:txBody>
                  <a:tcPr marL="98795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Oaxaca de Juárez, Oaxaca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 de marzo de 2012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74271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  Envío del diagnóstico y propuestas derivados de la participación de los panelistas del 20 de marzo, a los secretarios de desarrollo social de todos los estados y a 22 expertos nacionales, para su retroalimentación </a:t>
                      </a:r>
                    </a:p>
                  </a:txBody>
                  <a:tcPr marL="98795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Vía electrónica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  de abril de 2012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71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  Presentación del documento de trabajo a los enlaces estatales ante la Comisión y retroalimentación </a:t>
                      </a:r>
                    </a:p>
                  </a:txBody>
                  <a:tcPr marL="98795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Secretaría Técnica de la CONAGO, WTC, Ciudad de México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 de mayo de 2012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70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  Reunión de trabajo para el intercambio de experiencias en materia de legislaciones estatales, programas de fomento y reglas de operación para el desarrollo de pueblos indígenas</a:t>
                      </a:r>
                    </a:p>
                  </a:txBody>
                  <a:tcPr marL="98795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Coordinación Estatal de la Tarahumara, Guachochi, Chihuahua. 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 y 23 de junio de 2102</a:t>
                      </a:r>
                    </a:p>
                  </a:txBody>
                  <a:tcPr marL="5489" marR="5489" marT="5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FAF-5BFF-6141-9A4F-E559287F62FD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746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732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60" y="6279269"/>
            <a:ext cx="612000" cy="5074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04" y="6642852"/>
            <a:ext cx="7848000" cy="4807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1639364" y="109179"/>
            <a:ext cx="5567433" cy="6480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s-MX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Antecedentes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91769" y="1887687"/>
            <a:ext cx="83745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b) Alcance del documento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El trabajo cumple </a:t>
            </a:r>
            <a:r>
              <a:rPr lang="es-MX" dirty="0">
                <a:latin typeface="Arial" pitchFamily="34" charset="0"/>
                <a:cs typeface="Arial" pitchFamily="34" charset="0"/>
              </a:rPr>
              <a:t>con los siguientes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objetivos: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61622" y="3186182"/>
            <a:ext cx="8240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Identifica </a:t>
            </a:r>
            <a:r>
              <a:rPr lang="es-MX" dirty="0">
                <a:latin typeface="Arial" pitchFamily="34" charset="0"/>
                <a:cs typeface="Arial" pitchFamily="34" charset="0"/>
              </a:rPr>
              <a:t>los temas que desde la visión y experiencia de los gobiernos de los estados y del Distrito Federal, pueden generar consensos para el diseño de una nueva política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de desarrollo social y de los pueblos indígenas.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61622" y="4221894"/>
            <a:ext cx="8240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2. Establece </a:t>
            </a:r>
            <a:r>
              <a:rPr lang="es-MX" dirty="0">
                <a:latin typeface="Arial" pitchFamily="34" charset="0"/>
                <a:cs typeface="Arial" pitchFamily="34" charset="0"/>
              </a:rPr>
              <a:t>un punto de partida para la construcción de un Acuerdo para el diseño de una Nueva Política Social para la garantía de los derechos fundamentales de las y los mexicanos.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61622" y="5320760"/>
            <a:ext cx="8240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3. Define </a:t>
            </a:r>
            <a:r>
              <a:rPr lang="es-MX" dirty="0">
                <a:latin typeface="Arial" pitchFamily="34" charset="0"/>
                <a:cs typeface="Arial" pitchFamily="34" charset="0"/>
              </a:rPr>
              <a:t>los ámbitos de reforma posible, desde los cuales pueden sentarse nuevas bases para el diálogo y la coordinación entre los distintos órdenes de gobierno.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Hector Iturribarria\Desktop\Trabajo\Proyectos\Oaxaca\Oficina enlace para la planeación\Ofna del Gob\Trabajo\CONAGO\Comision_DSAI\100_propuestas\100propuestas\100_Propuestas_CODESPI_CONAGO_9JUL201205-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9106" y="748325"/>
            <a:ext cx="3220872" cy="2328673"/>
          </a:xfrm>
          <a:prstGeom prst="rect">
            <a:avLst/>
          </a:prstGeom>
          <a:noFill/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FAF-5BFF-6141-9A4F-E559287F62FD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746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1393638" y="2306472"/>
            <a:ext cx="6743866" cy="4026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732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60" y="6279269"/>
            <a:ext cx="612000" cy="5074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04" y="6642852"/>
            <a:ext cx="7848000" cy="4807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1639364" y="109179"/>
            <a:ext cx="5567433" cy="6480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s-MX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Estructura y contenido</a:t>
            </a:r>
          </a:p>
        </p:txBody>
      </p:sp>
      <p:grpSp>
        <p:nvGrpSpPr>
          <p:cNvPr id="8" name="25 Grupo"/>
          <p:cNvGrpSpPr/>
          <p:nvPr/>
        </p:nvGrpSpPr>
        <p:grpSpPr>
          <a:xfrm>
            <a:off x="1451684" y="2774760"/>
            <a:ext cx="6660000" cy="632926"/>
            <a:chOff x="2605" y="54126"/>
            <a:chExt cx="2066806" cy="1157274"/>
          </a:xfrm>
          <a:noFill/>
        </p:grpSpPr>
        <p:sp>
          <p:nvSpPr>
            <p:cNvPr id="10" name="9 Rectángulo redondeado"/>
            <p:cNvSpPr/>
            <p:nvPr/>
          </p:nvSpPr>
          <p:spPr>
            <a:xfrm>
              <a:off x="2605" y="54126"/>
              <a:ext cx="2066806" cy="1085073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63141" y="92388"/>
              <a:ext cx="1945734" cy="111901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355600" lvl="0" indent="-355600" defTabSz="666750">
                <a:lnSpc>
                  <a:spcPct val="90000"/>
                </a:lnSpc>
                <a:spcBef>
                  <a:spcPct val="0"/>
                </a:spcBef>
              </a:pPr>
              <a:r>
                <a:rPr lang="es-MX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I. 	Para Fortalecer </a:t>
              </a:r>
              <a:r>
                <a:rPr lang="es-MX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la </a:t>
              </a:r>
              <a:r>
                <a:rPr lang="es-MX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República Social</a:t>
              </a: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1451716" y="3455474"/>
            <a:ext cx="6660000" cy="612000"/>
            <a:chOff x="2605" y="42478"/>
            <a:chExt cx="2066806" cy="1119012"/>
          </a:xfrm>
          <a:noFill/>
        </p:grpSpPr>
        <p:sp>
          <p:nvSpPr>
            <p:cNvPr id="14" name="13 Rectángulo redondeado"/>
            <p:cNvSpPr/>
            <p:nvPr/>
          </p:nvSpPr>
          <p:spPr>
            <a:xfrm>
              <a:off x="2605" y="54126"/>
              <a:ext cx="2066806" cy="1085073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50856" y="42478"/>
              <a:ext cx="1945734" cy="111901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438150" indent="-438150" defTabSz="666750">
                <a:lnSpc>
                  <a:spcPct val="90000"/>
                </a:lnSpc>
                <a:spcBef>
                  <a:spcPct val="0"/>
                </a:spcBef>
              </a:pPr>
              <a:r>
                <a:rPr lang="es-MX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II. </a:t>
              </a:r>
              <a:r>
                <a:rPr lang="es-MX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	Para </a:t>
              </a:r>
              <a:r>
                <a:rPr lang="es-MX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Superar la Pobreza y Proteger a los </a:t>
              </a:r>
              <a:r>
                <a:rPr lang="es-MX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Grupos </a:t>
              </a:r>
              <a:r>
                <a:rPr lang="es-MX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en </a:t>
              </a:r>
              <a:r>
                <a:rPr lang="es-MX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Condición </a:t>
              </a:r>
              <a:r>
                <a:rPr lang="es-MX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de </a:t>
              </a:r>
              <a:r>
                <a:rPr lang="es-MX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Vulnerabilidad</a:t>
              </a:r>
              <a:endParaRPr lang="es-MX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25 Grupo"/>
          <p:cNvGrpSpPr/>
          <p:nvPr/>
        </p:nvGrpSpPr>
        <p:grpSpPr>
          <a:xfrm>
            <a:off x="1451716" y="4193918"/>
            <a:ext cx="6660000" cy="612000"/>
            <a:chOff x="2605" y="54126"/>
            <a:chExt cx="2066806" cy="1085073"/>
          </a:xfrm>
          <a:noFill/>
        </p:grpSpPr>
        <p:sp>
          <p:nvSpPr>
            <p:cNvPr id="17" name="16 Rectángulo redondeado"/>
            <p:cNvSpPr/>
            <p:nvPr/>
          </p:nvSpPr>
          <p:spPr>
            <a:xfrm>
              <a:off x="2605" y="54126"/>
              <a:ext cx="2066806" cy="1085073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43532" y="235215"/>
              <a:ext cx="2007090" cy="7833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438150" lvl="0" indent="-438150" defTabSz="666750">
                <a:lnSpc>
                  <a:spcPct val="90000"/>
                </a:lnSpc>
                <a:spcBef>
                  <a:spcPct val="0"/>
                </a:spcBef>
              </a:pPr>
              <a:r>
                <a:rPr lang="es-MX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III. 	Para Construir una Nueva Política de Desarrollo de los Pueblos Indígenas</a:t>
              </a:r>
            </a:p>
          </p:txBody>
        </p:sp>
      </p:grpSp>
      <p:grpSp>
        <p:nvGrpSpPr>
          <p:cNvPr id="19" name="25 Grupo"/>
          <p:cNvGrpSpPr/>
          <p:nvPr/>
        </p:nvGrpSpPr>
        <p:grpSpPr>
          <a:xfrm>
            <a:off x="1451716" y="4965881"/>
            <a:ext cx="6660000" cy="612000"/>
            <a:chOff x="2605" y="42478"/>
            <a:chExt cx="2066806" cy="1119012"/>
          </a:xfrm>
          <a:noFill/>
        </p:grpSpPr>
        <p:sp>
          <p:nvSpPr>
            <p:cNvPr id="20" name="19 Rectángulo redondeado"/>
            <p:cNvSpPr/>
            <p:nvPr/>
          </p:nvSpPr>
          <p:spPr>
            <a:xfrm>
              <a:off x="2605" y="54126"/>
              <a:ext cx="2066806" cy="1085073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43532" y="42478"/>
              <a:ext cx="2007090" cy="111901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438150" lvl="0" indent="-438150" defTabSz="666750">
                <a:lnSpc>
                  <a:spcPct val="90000"/>
                </a:lnSpc>
                <a:spcBef>
                  <a:spcPct val="0"/>
                </a:spcBef>
              </a:pPr>
              <a:r>
                <a:rPr lang="es-MX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IV. 	Para Enfrentar las Transiciones Demográfica y Epidemiológica</a:t>
              </a:r>
            </a:p>
          </p:txBody>
        </p:sp>
      </p:grpSp>
      <p:grpSp>
        <p:nvGrpSpPr>
          <p:cNvPr id="22" name="25 Grupo"/>
          <p:cNvGrpSpPr/>
          <p:nvPr/>
        </p:nvGrpSpPr>
        <p:grpSpPr>
          <a:xfrm>
            <a:off x="1477504" y="5666820"/>
            <a:ext cx="6660000" cy="612000"/>
            <a:chOff x="2605" y="42478"/>
            <a:chExt cx="2066806" cy="1119012"/>
          </a:xfrm>
          <a:noFill/>
        </p:grpSpPr>
        <p:sp>
          <p:nvSpPr>
            <p:cNvPr id="23" name="22 Rectángulo redondeado"/>
            <p:cNvSpPr/>
            <p:nvPr/>
          </p:nvSpPr>
          <p:spPr>
            <a:xfrm>
              <a:off x="2605" y="54126"/>
              <a:ext cx="2066806" cy="1085073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43532" y="42478"/>
              <a:ext cx="2007090" cy="111901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438150" lvl="0" indent="-438150" defTabSz="666750">
                <a:lnSpc>
                  <a:spcPct val="90000"/>
                </a:lnSpc>
                <a:spcBef>
                  <a:spcPct val="0"/>
                </a:spcBef>
              </a:pPr>
              <a:r>
                <a:rPr lang="es-MX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V. 	Para Recobrar el Desarrollo Regional</a:t>
              </a:r>
            </a:p>
          </p:txBody>
        </p:sp>
      </p:grpSp>
      <p:sp>
        <p:nvSpPr>
          <p:cNvPr id="25" name="24 Rectángulo"/>
          <p:cNvSpPr/>
          <p:nvPr/>
        </p:nvSpPr>
        <p:spPr>
          <a:xfrm>
            <a:off x="244776" y="679808"/>
            <a:ext cx="864399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a) Estructura 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Se estructura de cinco ejes de trabajo, en temas en los que hay un importante nivel de consenso, así como propuestas específicas sobre las que se ha insistido reiteradamente.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1420934" y="2447433"/>
            <a:ext cx="6660000" cy="360000"/>
            <a:chOff x="2605" y="42478"/>
            <a:chExt cx="2066806" cy="1096721"/>
          </a:xfrm>
          <a:noFill/>
        </p:grpSpPr>
        <p:sp>
          <p:nvSpPr>
            <p:cNvPr id="27" name="26 Rectángulo redondeado"/>
            <p:cNvSpPr/>
            <p:nvPr/>
          </p:nvSpPr>
          <p:spPr>
            <a:xfrm>
              <a:off x="2605" y="54126"/>
              <a:ext cx="2066806" cy="1085073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63141" y="42478"/>
              <a:ext cx="1945734" cy="109672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355600" lvl="0" indent="-355600" defTabSz="666750">
                <a:lnSpc>
                  <a:spcPct val="90000"/>
                </a:lnSpc>
                <a:spcBef>
                  <a:spcPct val="0"/>
                </a:spcBef>
              </a:pPr>
              <a:r>
                <a:rPr lang="es-MX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	Introducción</a:t>
              </a:r>
            </a:p>
          </p:txBody>
        </p:sp>
      </p:grpSp>
      <p:sp>
        <p:nvSpPr>
          <p:cNvPr id="30" name="2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FAF-5BFF-6141-9A4F-E559287F62FD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746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732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60" y="6279269"/>
            <a:ext cx="612000" cy="5074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04" y="6642852"/>
            <a:ext cx="7848000" cy="4807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1639364" y="68235"/>
            <a:ext cx="5567433" cy="6480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s-MX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Programa de trabajo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9512" y="71669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-273050" algn="just">
              <a:buSzPct val="90000"/>
              <a:buFont typeface="Wingdings" pitchFamily="2" charset="2"/>
              <a:buChar char="Ø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Las 100 propuestas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para construir una nueva política de desarrollo social y pueblos indígenas, se dividen en: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14282" y="3155704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Arial" pitchFamily="34" charset="0"/>
                <a:cs typeface="Arial" pitchFamily="34" charset="0"/>
              </a:rPr>
              <a:t>1.</a:t>
            </a:r>
            <a:endParaRPr lang="es-E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26320" y="1464770"/>
            <a:ext cx="321471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a. Inmediatas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575330" y="130250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5 primeras propuestas, a iniciarse en 2012  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Flecha abajo"/>
          <p:cNvSpPr/>
          <p:nvPr/>
        </p:nvSpPr>
        <p:spPr>
          <a:xfrm rot="16200000">
            <a:off x="4803181" y="1328292"/>
            <a:ext cx="381474" cy="630146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54488" y="207012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-273050" algn="just">
              <a:buSzPct val="90000"/>
              <a:buFont typeface="Wingdings" pitchFamily="2" charset="2"/>
              <a:buChar char="Ø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Establecer un grupo de trabajo conjunto con el equipo de transición del nuevo Gobierno de la República para tratar los siguientes puntos: </a:t>
            </a:r>
          </a:p>
        </p:txBody>
      </p: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1043828" y="2949481"/>
          <a:ext cx="7643866" cy="1187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3866"/>
              </a:tblGrid>
              <a:tr h="118734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Hacer más eficientes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los programas sociales, modificando sus reglas de operación con las opiniones de los gobiernos locales, para instrumentar políticas públicas fincadas en los principios de integralidad y coordinación.</a:t>
                      </a:r>
                    </a:p>
                  </a:txBody>
                  <a:tcPr marL="108000" marR="605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230300" y="4628109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Arial" pitchFamily="34" charset="0"/>
                <a:cs typeface="Arial" pitchFamily="34" charset="0"/>
              </a:rPr>
              <a:t>2.</a:t>
            </a:r>
            <a:endParaRPr lang="es-ES" sz="4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23 Tabla"/>
          <p:cNvGraphicFramePr>
            <a:graphicFrameLocks noGrp="1"/>
          </p:cNvGraphicFramePr>
          <p:nvPr/>
        </p:nvGraphicFramePr>
        <p:xfrm>
          <a:off x="1043828" y="4406088"/>
          <a:ext cx="7643866" cy="1571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3866"/>
              </a:tblGrid>
              <a:tr h="15716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Favorecer la participación activa de los gobiernos estatales en la elaboración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 Presupuesto de Egresos de la Federación 2013, con objeto de promover programas y políticas en materia de desarrollo social y pueblos indígenas con criterios de equidad y congruencia con los objetivos del desarrollo local y regional.</a:t>
                      </a:r>
                    </a:p>
                  </a:txBody>
                  <a:tcPr marL="108000" marR="605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FAF-5BFF-6141-9A4F-E559287F62FD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746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732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60" y="6279269"/>
            <a:ext cx="612000" cy="5074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04" y="6642852"/>
            <a:ext cx="7848000" cy="4807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17 Rectángulo"/>
          <p:cNvSpPr/>
          <p:nvPr/>
        </p:nvSpPr>
        <p:spPr>
          <a:xfrm>
            <a:off x="301918" y="1433022"/>
            <a:ext cx="845994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>
              <a:spcAft>
                <a:spcPts val="1800"/>
              </a:spcAft>
              <a:buFont typeface="Wingdings" pitchFamily="2" charset="2"/>
              <a:buChar char="Ø"/>
            </a:pPr>
            <a:r>
              <a:rPr lang="es-ES" dirty="0" smtClean="0">
                <a:latin typeface="Arial" pitchFamily="34" charset="0"/>
                <a:ea typeface="Calibri"/>
                <a:cs typeface="Arial" pitchFamily="34" charset="0"/>
              </a:rPr>
              <a:t>En cuanto a estos dos primeros puntos, hay ya tareas iniciadas y una ruta crítica establecida:</a:t>
            </a:r>
          </a:p>
          <a:p>
            <a:pPr marL="531813" lvl="0" indent="-258763"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ea typeface="Calibri"/>
                <a:cs typeface="Arial" pitchFamily="34" charset="0"/>
              </a:rPr>
              <a:t>Como acuerdo de la reunión de la Comisión Técnica de Desarrollo Social y Pueblos Indígenas de </a:t>
            </a:r>
            <a:r>
              <a:rPr lang="es-ES" dirty="0" err="1" smtClean="0">
                <a:latin typeface="Arial" pitchFamily="34" charset="0"/>
                <a:ea typeface="Calibri"/>
                <a:cs typeface="Arial" pitchFamily="34" charset="0"/>
              </a:rPr>
              <a:t>Guachochi</a:t>
            </a:r>
            <a:r>
              <a:rPr lang="es-ES" dirty="0" smtClean="0">
                <a:latin typeface="Arial" pitchFamily="34" charset="0"/>
                <a:ea typeface="Calibri"/>
                <a:cs typeface="Arial" pitchFamily="34" charset="0"/>
              </a:rPr>
              <a:t>, Chihuahua, el pasado 22 de junio, se elaboró un formato para que cada entidad federativa señale las problemáticas que enfrenta por reglas de operación, así como las propuestas para su adecuación a la realidad de las condiciones locales. </a:t>
            </a:r>
          </a:p>
          <a:p>
            <a:pPr marL="531813" lvl="0" indent="-258763"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ea typeface="Calibri"/>
                <a:cs typeface="Arial" pitchFamily="34" charset="0"/>
              </a:rPr>
              <a:t>A mediados del próximo mes de agosto se contará con un documento integrado con las propuestas de cada estado, que pueda presentarse al equipo de transición y a las Comisiones de Desarrollo Social y Asuntos Indígenas del Congreso Federal. 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FAF-5BFF-6141-9A4F-E559287F62FD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639364" y="68235"/>
            <a:ext cx="5567433" cy="64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3. Programa de trabajo</a:t>
            </a: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46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732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19 CuadroTexto"/>
          <p:cNvSpPr txBox="1"/>
          <p:nvPr/>
        </p:nvSpPr>
        <p:spPr>
          <a:xfrm>
            <a:off x="214282" y="1061952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atin typeface="Arial" pitchFamily="34" charset="0"/>
                <a:cs typeface="Arial" pitchFamily="34" charset="0"/>
              </a:rPr>
              <a:t>3.</a:t>
            </a:r>
            <a:endParaRPr lang="es-ES" sz="4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25 Tabla"/>
          <p:cNvGraphicFramePr>
            <a:graphicFrameLocks noGrp="1"/>
          </p:cNvGraphicFramePr>
          <p:nvPr/>
        </p:nvGraphicFramePr>
        <p:xfrm>
          <a:off x="1008752" y="805215"/>
          <a:ext cx="7643866" cy="1571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3866"/>
              </a:tblGrid>
              <a:tr h="157163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Dar prioridad 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política de desarrollo social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 Plan Nacional de Desarrollo 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(PND)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2012-2018, 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así como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 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los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instrumentos de planeación y programación 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gubernamental,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considerando como objetivos 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abatir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desigualdad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y 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cerrar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las brechas 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separan a las distintas regiones y municipios del país.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000" marR="605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214282" y="2704170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atin typeface="Arial" pitchFamily="34" charset="0"/>
                <a:cs typeface="Arial" pitchFamily="34" charset="0"/>
              </a:rPr>
              <a:t>4.</a:t>
            </a:r>
            <a:endParaRPr lang="es-E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14282" y="4168108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atin typeface="Arial" pitchFamily="34" charset="0"/>
                <a:cs typeface="Arial" pitchFamily="34" charset="0"/>
              </a:rPr>
              <a:t>5.</a:t>
            </a:r>
            <a:endParaRPr lang="es-ES" sz="4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1000100" y="3929697"/>
          <a:ext cx="7643866" cy="1571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3866"/>
              </a:tblGrid>
              <a:tr h="15716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Impulsar una reforma institucional federalista que contribuya a adecuar el Sistema Nacional de Desarrollo Social y la estructura de los</a:t>
                      </a:r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gobiernos estatales 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la atención efectiva del desarrollo social y los pueblos indígenas,</a:t>
                      </a:r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 base en los principios de concurrencia y coordinación entre órdenes de gobierno.</a:t>
                      </a:r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s-ES" sz="16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000" marR="605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1000100" y="2531451"/>
          <a:ext cx="7643866" cy="1283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3866"/>
              </a:tblGrid>
              <a:tr h="12830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Incluir en el PND 2012-2018 un eje de acción centrado 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una nueva estrategia de desarrollo regional, que asuma al territorio y sus características </a:t>
                      </a:r>
                      <a:r>
                        <a:rPr lang="es-MX" sz="16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sociodemográficas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como los criterios rectores de la planeación nacional.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000" marR="605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260974" y="5592651"/>
            <a:ext cx="86531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En cuanto a esto tres puntos, en los próximos días habrá de definirse, junto con la Secretaría Técnica de la CONAGO y el resto de las Comisiones, la ruta crítica específica, así como el mecanismo para trabajar conjuntamente con el equipo de transición del nuevo Gobierno Federal. 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FAF-5BFF-6141-9A4F-E559287F62FD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1639364" y="68235"/>
            <a:ext cx="5567433" cy="64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3. Programa de trabajo</a:t>
            </a: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46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997</Words>
  <Application>Microsoft Macintosh PowerPoint</Application>
  <PresentationFormat>Presentación en pantalla (4:3)</PresentationFormat>
  <Paragraphs>83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C o n t e n i d o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lugos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lugos</dc:creator>
  <cp:lastModifiedBy>Hector Iturribarria</cp:lastModifiedBy>
  <cp:revision>58</cp:revision>
  <dcterms:created xsi:type="dcterms:W3CDTF">2012-07-11T15:38:53Z</dcterms:created>
  <dcterms:modified xsi:type="dcterms:W3CDTF">2012-07-12T17:35:49Z</dcterms:modified>
</cp:coreProperties>
</file>